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3" r:id="rId3"/>
    <p:sldId id="260" r:id="rId4"/>
    <p:sldId id="288" r:id="rId5"/>
    <p:sldId id="273" r:id="rId6"/>
    <p:sldId id="274" r:id="rId7"/>
    <p:sldId id="286" r:id="rId8"/>
    <p:sldId id="287" r:id="rId9"/>
    <p:sldId id="264" r:id="rId10"/>
    <p:sldId id="275" r:id="rId11"/>
    <p:sldId id="276" r:id="rId12"/>
    <p:sldId id="277" r:id="rId13"/>
    <p:sldId id="278" r:id="rId14"/>
    <p:sldId id="279" r:id="rId15"/>
    <p:sldId id="282" r:id="rId16"/>
    <p:sldId id="283" r:id="rId17"/>
    <p:sldId id="284" r:id="rId18"/>
    <p:sldId id="285" r:id="rId1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884" autoAdjust="0"/>
  </p:normalViewPr>
  <p:slideViewPr>
    <p:cSldViewPr>
      <p:cViewPr varScale="1">
        <p:scale>
          <a:sx n="109" d="100"/>
          <a:sy n="109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42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BBD77D07-21A6-43B4-91FD-9B44BA3110AF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8161BB0E-E834-4009-A42D-F9A6F6778A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916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233E1-E9CD-4009-8E93-FEBFEB905046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F2781-9804-48E7-A9F2-5E99BC0286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437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12DBB-ACAF-44B8-92B0-11D2D81277B3}" type="datetime1">
              <a:rPr lang="en-US" smtClean="0"/>
              <a:pPr/>
              <a:t>5/5/2025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27D83A-55DF-465A-8BAC-990E7A5BFAE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899592" y="640658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Elterninformationsabend </a:t>
            </a:r>
            <a:r>
              <a:rPr lang="de-DE" sz="1600" b="1" dirty="0" smtClean="0"/>
              <a:t>06. </a:t>
            </a:r>
            <a:r>
              <a:rPr lang="de-DE" sz="1600" b="1" dirty="0" smtClean="0"/>
              <a:t>Mai </a:t>
            </a:r>
            <a:r>
              <a:rPr lang="de-DE" sz="1600" b="1" dirty="0" smtClean="0"/>
              <a:t>2025</a:t>
            </a:r>
          </a:p>
          <a:p>
            <a:pPr algn="ctr"/>
            <a:endParaRPr lang="de-DE" sz="1600" b="1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0" y="6237312"/>
            <a:ext cx="78843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0" y="105273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808" y="6003305"/>
            <a:ext cx="1035224" cy="658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6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421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865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444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874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108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01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978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03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937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76D-8915-4D40-AF1A-D0DB1D344F97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tif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27.05.2014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1. Elternabend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78BF-52A5-45C6-99C5-4E85DA45D324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60" y="6021288"/>
            <a:ext cx="1008528" cy="61462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7584" y="1556792"/>
            <a:ext cx="7488832" cy="317009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de-DE" sz="4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de-DE" sz="4000" b="1" dirty="0" smtClean="0">
                <a:solidFill>
                  <a:schemeClr val="bg2">
                    <a:lumMod val="50000"/>
                  </a:schemeClr>
                </a:solidFill>
              </a:rPr>
              <a:t>HERZLICH WILLKOMMEN</a:t>
            </a:r>
          </a:p>
          <a:p>
            <a:pPr algn="ctr"/>
            <a:r>
              <a:rPr lang="de-DE" sz="4000" b="1" dirty="0" smtClean="0">
                <a:solidFill>
                  <a:schemeClr val="bg2">
                    <a:lumMod val="50000"/>
                  </a:schemeClr>
                </a:solidFill>
              </a:rPr>
              <a:t>zum</a:t>
            </a:r>
          </a:p>
          <a:p>
            <a:pPr algn="ctr"/>
            <a:r>
              <a:rPr lang="de-DE" sz="4000" b="1" dirty="0" smtClean="0">
                <a:solidFill>
                  <a:schemeClr val="bg2">
                    <a:lumMod val="50000"/>
                  </a:schemeClr>
                </a:solidFill>
              </a:rPr>
              <a:t>Elterninformationsabend</a:t>
            </a:r>
          </a:p>
          <a:p>
            <a:pPr algn="ctr"/>
            <a:r>
              <a:rPr lang="de-DE" sz="4000" b="1" dirty="0" smtClean="0">
                <a:solidFill>
                  <a:schemeClr val="bg2">
                    <a:lumMod val="50000"/>
                  </a:schemeClr>
                </a:solidFill>
              </a:rPr>
              <a:t>für die neuen Fünftklässler</a:t>
            </a:r>
          </a:p>
        </p:txBody>
      </p:sp>
    </p:spTree>
    <p:extLst>
      <p:ext uri="{BB962C8B-B14F-4D97-AF65-F5344CB8AC3E}">
        <p14:creationId xmlns:p14="http://schemas.microsoft.com/office/powerpoint/2010/main" val="302513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489364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4000" b="1"/>
              <a:t>Wenn unser Unterricht heute darin besteht, dass wir Kindern Dinge beibringen, die in einem oder zwei Jahrzehnten von Maschinen erledigt werden, beschwören wir Katastrophen herauf.</a:t>
            </a:r>
            <a:br>
              <a:rPr lang="de-DE" sz="4000" b="1"/>
            </a:br>
            <a:r>
              <a:rPr lang="de-DE" sz="1600" b="1"/>
              <a:t> </a:t>
            </a:r>
            <a:br>
              <a:rPr lang="de-DE" sz="1600" b="1"/>
            </a:br>
            <a:r>
              <a:rPr lang="de-DE" sz="1600" b="1"/>
              <a:t> H. Freudenthal, niederländischer Mathematiker</a:t>
            </a:r>
            <a:endParaRPr lang="de-DE" sz="4000" b="1">
              <a:solidFill>
                <a:srgbClr val="0070C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b="1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71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040559"/>
          </a:xfrm>
        </p:spPr>
        <p:txBody>
          <a:bodyPr>
            <a:normAutofit/>
          </a:bodyPr>
          <a:lstStyle/>
          <a:p>
            <a:r>
              <a:rPr lang="de-DE" sz="1800" dirty="0"/>
              <a:t> </a:t>
            </a:r>
          </a:p>
        </p:txBody>
      </p:sp>
      <p:sp>
        <p:nvSpPr>
          <p:cNvPr id="3" name="Rechteck 2"/>
          <p:cNvSpPr/>
          <p:nvPr/>
        </p:nvSpPr>
        <p:spPr>
          <a:xfrm>
            <a:off x="1143140" y="2013377"/>
            <a:ext cx="1218320" cy="3841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843447" y="2013378"/>
            <a:ext cx="1254752" cy="383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697975" y="2013378"/>
            <a:ext cx="1385904" cy="3861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Gleichschenkliges Dreieck 5"/>
          <p:cNvSpPr/>
          <p:nvPr/>
        </p:nvSpPr>
        <p:spPr>
          <a:xfrm>
            <a:off x="1115616" y="188640"/>
            <a:ext cx="6768752" cy="1584176"/>
          </a:xfrm>
          <a:prstGeom prst="triangle">
            <a:avLst>
              <a:gd name="adj" fmla="val 4914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750874" y="463024"/>
            <a:ext cx="3564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Vier tragende </a:t>
            </a:r>
          </a:p>
          <a:p>
            <a:pPr algn="ctr"/>
            <a:r>
              <a:rPr lang="de-DE" sz="2000" b="1" dirty="0" smtClean="0"/>
              <a:t>Säulen, auf </a:t>
            </a:r>
            <a:r>
              <a:rPr lang="de-DE" sz="2000" b="1" dirty="0"/>
              <a:t>denen unser </a:t>
            </a:r>
            <a:endParaRPr lang="de-DE" sz="2000" b="1" dirty="0" smtClean="0"/>
          </a:p>
          <a:p>
            <a:pPr algn="ctr"/>
            <a:r>
              <a:rPr lang="de-DE" sz="2000" b="1" dirty="0" smtClean="0"/>
              <a:t>Haus </a:t>
            </a:r>
            <a:r>
              <a:rPr lang="de-DE" sz="2000" b="1" dirty="0"/>
              <a:t>des </a:t>
            </a:r>
            <a:r>
              <a:rPr lang="de-DE" sz="2000" b="1" dirty="0" smtClean="0"/>
              <a:t>Lernens </a:t>
            </a:r>
            <a:r>
              <a:rPr lang="de-DE" sz="2000" b="1" dirty="0"/>
              <a:t>aufgebaut ist und </a:t>
            </a:r>
            <a:r>
              <a:rPr lang="de-DE" sz="2000" b="1" dirty="0" smtClean="0"/>
              <a:t>weiterentwickelt </a:t>
            </a:r>
            <a:r>
              <a:rPr lang="de-DE" sz="2000" b="1" dirty="0"/>
              <a:t>wird.</a:t>
            </a:r>
          </a:p>
        </p:txBody>
      </p:sp>
      <p:sp>
        <p:nvSpPr>
          <p:cNvPr id="9" name="Textfeld 8"/>
          <p:cNvSpPr txBox="1"/>
          <p:nvPr/>
        </p:nvSpPr>
        <p:spPr>
          <a:xfrm rot="16200000">
            <a:off x="-130372" y="3449160"/>
            <a:ext cx="3597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Lernen,</a:t>
            </a:r>
          </a:p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zu handeln</a:t>
            </a:r>
            <a:endParaRPr lang="de-DE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1668476" y="3452629"/>
            <a:ext cx="3604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Lernen, Wissen zu erwerben</a:t>
            </a:r>
            <a:endParaRPr lang="de-DE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 rot="16200000">
            <a:off x="3411749" y="3300958"/>
            <a:ext cx="3958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Lernen, zusammen  zu leben</a:t>
            </a:r>
            <a:endParaRPr lang="de-DE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6636746" y="2013378"/>
            <a:ext cx="1256965" cy="3861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 rot="16200000">
            <a:off x="5545769" y="3583878"/>
            <a:ext cx="3382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Lernen,</a:t>
            </a:r>
          </a:p>
          <a:p>
            <a:r>
              <a:rPr lang="de-DE" sz="3600" b="1" dirty="0" smtClean="0">
                <a:solidFill>
                  <a:schemeClr val="bg1">
                    <a:lumMod val="95000"/>
                  </a:schemeClr>
                </a:solidFill>
              </a:rPr>
              <a:t>Zu sein</a:t>
            </a:r>
            <a:endParaRPr lang="de-DE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597086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smtClean="0">
                <a:solidFill>
                  <a:schemeClr val="bg2">
                    <a:lumMod val="50000"/>
                  </a:schemeClr>
                </a:solidFill>
              </a:rPr>
              <a:t>Unsere Schule ist eine Schule, die bei allen Kindern einen Förderbedarf sieht.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smtClean="0">
                <a:solidFill>
                  <a:schemeClr val="bg2">
                    <a:lumMod val="50000"/>
                  </a:schemeClr>
                </a:solidFill>
              </a:rPr>
              <a:t>Wir sind eine inklusive Schule, die jedem Kind mit Wertschätzung begegnet.</a:t>
            </a:r>
            <a:endParaRPr lang="de-DE" sz="2400" b="1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smtClean="0">
                <a:solidFill>
                  <a:schemeClr val="bg2">
                    <a:lumMod val="50000"/>
                  </a:schemeClr>
                </a:solidFill>
              </a:rPr>
              <a:t>Wir wollen Potentiale entfalten </a:t>
            </a:r>
            <a:r>
              <a:rPr lang="de-DE" sz="2400" b="1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 jedes Kind nach seinen Möglichkeiten!</a:t>
            </a: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000" b="1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b="1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800" b="1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unseres pädagogischen Konzepts</a:t>
            </a:r>
            <a:endParaRPr lang="de-DE" sz="2800" b="1"/>
          </a:p>
        </p:txBody>
      </p:sp>
    </p:spTree>
    <p:extLst>
      <p:ext uri="{BB962C8B-B14F-4D97-AF65-F5344CB8AC3E}">
        <p14:creationId xmlns:p14="http://schemas.microsoft.com/office/powerpoint/2010/main" val="104939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612475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Gemeinsamer Anfang (GA):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chemeClr val="tx1"/>
                </a:solidFill>
              </a:rPr>
              <a:t>j</a:t>
            </a:r>
            <a:r>
              <a:rPr lang="de-DE" sz="2000" b="1" dirty="0" smtClean="0">
                <a:solidFill>
                  <a:schemeClr val="tx1"/>
                </a:solidFill>
              </a:rPr>
              <a:t>eden </a:t>
            </a:r>
            <a:r>
              <a:rPr lang="de-DE" sz="2000" b="1" dirty="0">
                <a:solidFill>
                  <a:schemeClr val="tx1"/>
                </a:solidFill>
              </a:rPr>
              <a:t>Morgen </a:t>
            </a:r>
            <a:r>
              <a:rPr lang="de-DE" sz="2000" b="1" dirty="0" smtClean="0">
                <a:solidFill>
                  <a:schemeClr val="tx1"/>
                </a:solidFill>
              </a:rPr>
              <a:t>zusammen </a:t>
            </a:r>
            <a:r>
              <a:rPr lang="de-DE" sz="2000" b="1" dirty="0">
                <a:solidFill>
                  <a:schemeClr val="tx1"/>
                </a:solidFill>
              </a:rPr>
              <a:t>in der Klasse den Tag beginnen, wichtige Dinge besprechen, ein gutes Sozialklima </a:t>
            </a:r>
            <a:r>
              <a:rPr lang="de-DE" sz="2000" b="1" dirty="0" smtClean="0">
                <a:solidFill>
                  <a:schemeClr val="tx1"/>
                </a:solidFill>
              </a:rPr>
              <a:t>herstellen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alle 4 Wochen Dienstag mit den Schülern bestimmter Jahrgänge (5/6, 7/8, 9/10) in </a:t>
            </a:r>
            <a:r>
              <a:rPr lang="de-DE" sz="2000" b="1" dirty="0">
                <a:solidFill>
                  <a:schemeClr val="tx1"/>
                </a:solidFill>
              </a:rPr>
              <a:t>der </a:t>
            </a:r>
            <a:r>
              <a:rPr lang="de-DE" sz="2000" b="1" dirty="0" smtClean="0">
                <a:solidFill>
                  <a:schemeClr val="tx1"/>
                </a:solidFill>
              </a:rPr>
              <a:t>Aula (</a:t>
            </a:r>
            <a:r>
              <a:rPr lang="de-DE" sz="2000" b="1" dirty="0" err="1" smtClean="0">
                <a:solidFill>
                  <a:schemeClr val="tx1"/>
                </a:solidFill>
              </a:rPr>
              <a:t>Assembly</a:t>
            </a:r>
            <a:r>
              <a:rPr lang="de-DE" sz="2000" b="1" dirty="0" smtClean="0">
                <a:solidFill>
                  <a:schemeClr val="tx1"/>
                </a:solidFill>
              </a:rPr>
              <a:t>), </a:t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b="1" dirty="0" smtClean="0">
                <a:solidFill>
                  <a:schemeClr val="tx1"/>
                </a:solidFill>
              </a:rPr>
              <a:t>auf </a:t>
            </a:r>
            <a:r>
              <a:rPr lang="de-DE" sz="2000" b="1" dirty="0">
                <a:solidFill>
                  <a:schemeClr val="tx1"/>
                </a:solidFill>
              </a:rPr>
              <a:t>die Woche </a:t>
            </a:r>
            <a:r>
              <a:rPr lang="de-DE" sz="2000" b="1" dirty="0" smtClean="0">
                <a:solidFill>
                  <a:schemeClr val="tx1"/>
                </a:solidFill>
              </a:rPr>
              <a:t>zurückzublicken, </a:t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b="1" dirty="0" smtClean="0">
                <a:solidFill>
                  <a:schemeClr val="tx1"/>
                </a:solidFill>
              </a:rPr>
              <a:t>loben,</a:t>
            </a:r>
            <a:br>
              <a:rPr lang="de-DE" sz="2000" b="1" dirty="0" smtClean="0">
                <a:solidFill>
                  <a:schemeClr val="tx1"/>
                </a:solidFill>
              </a:rPr>
            </a:br>
            <a:r>
              <a:rPr lang="de-DE" sz="2000" b="1" dirty="0" smtClean="0">
                <a:solidFill>
                  <a:schemeClr val="tx1"/>
                </a:solidFill>
              </a:rPr>
              <a:t>andere Dinge der Wertschätzung tun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unseres pädagogischen Konzepts</a:t>
            </a:r>
            <a:endParaRPr lang="de-DE" sz="2800" b="1"/>
          </a:p>
        </p:txBody>
      </p:sp>
    </p:spTree>
    <p:extLst>
      <p:ext uri="{BB962C8B-B14F-4D97-AF65-F5344CB8AC3E}">
        <p14:creationId xmlns:p14="http://schemas.microsoft.com/office/powerpoint/2010/main" val="115204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4801314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bg2">
                    <a:lumMod val="50000"/>
                  </a:schemeClr>
                </a:solidFill>
              </a:rPr>
              <a:t>Lernbüros in Deutsch, </a:t>
            </a:r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Mathe, </a:t>
            </a:r>
            <a:r>
              <a:rPr lang="de-DE" sz="2400" b="1" dirty="0">
                <a:solidFill>
                  <a:schemeClr val="bg2">
                    <a:lumMod val="50000"/>
                  </a:schemeClr>
                </a:solidFill>
              </a:rPr>
              <a:t>Englisch und </a:t>
            </a:r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Gesellschaftslehre (+Orientierungsbüro):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an 4 Tagen in der Woche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Bausteine auf mindestens zwei Niveaus (Erde und Luft)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Arbeit im individuellen Tempo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Testat (=Klassenarbeit), wenn man soweit 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durchschnittlich 20 Schüler in einem Lernbüro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chemeClr val="tx1"/>
                </a:solidFill>
              </a:rPr>
              <a:t>j</a:t>
            </a:r>
            <a:r>
              <a:rPr lang="de-DE" sz="2000" b="1" dirty="0" smtClean="0">
                <a:solidFill>
                  <a:schemeClr val="tx1"/>
                </a:solidFill>
              </a:rPr>
              <a:t>ahrgangsübergreifend</a:t>
            </a:r>
            <a:endParaRPr lang="de-DE" sz="28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unseres pädagogischen Konzepts</a:t>
            </a:r>
            <a:endParaRPr lang="de-DE" sz="2800" b="1"/>
          </a:p>
        </p:txBody>
      </p:sp>
    </p:spTree>
    <p:extLst>
      <p:ext uri="{BB962C8B-B14F-4D97-AF65-F5344CB8AC3E}">
        <p14:creationId xmlns:p14="http://schemas.microsoft.com/office/powerpoint/2010/main" val="3003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4555093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 err="1" smtClean="0">
                <a:solidFill>
                  <a:schemeClr val="bg2">
                    <a:lumMod val="50000"/>
                  </a:schemeClr>
                </a:solidFill>
              </a:rPr>
              <a:t>LeCo</a:t>
            </a:r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 (Lernen und Coachen):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um den Prozess der Verselbstständigung gut begleiten zu können, müssen wir viel beraten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mindestens zwei </a:t>
            </a:r>
            <a:r>
              <a:rPr lang="de-DE" sz="2000" b="1" dirty="0" err="1" smtClean="0">
                <a:solidFill>
                  <a:schemeClr val="tx1"/>
                </a:solidFill>
              </a:rPr>
              <a:t>LeCo</a:t>
            </a:r>
            <a:r>
              <a:rPr lang="de-DE" sz="2000" b="1" dirty="0" smtClean="0">
                <a:solidFill>
                  <a:schemeClr val="tx1"/>
                </a:solidFill>
              </a:rPr>
              <a:t>-Zeiten pro Woche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In der Regel sind zwei Klassenlehrer pro Klasse die Tutoren der Schülerinnen und Schüler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des pädagogischen Konzepts</a:t>
            </a:r>
            <a:endParaRPr lang="de-DE" sz="2800" b="1"/>
          </a:p>
        </p:txBody>
      </p:sp>
    </p:spTree>
    <p:extLst>
      <p:ext uri="{BB962C8B-B14F-4D97-AF65-F5344CB8AC3E}">
        <p14:creationId xmlns:p14="http://schemas.microsoft.com/office/powerpoint/2010/main" val="197052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des pädagogischen Konzepts</a:t>
            </a:r>
            <a:endParaRPr lang="de-DE" sz="2800" b="1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62444"/>
            <a:ext cx="6264696" cy="444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43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7488832" cy="4308872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bg2">
                    <a:lumMod val="50000"/>
                  </a:schemeClr>
                </a:solidFill>
              </a:rPr>
              <a:t>jahrgangsübergreifendes Lernen: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Schüler lernen vor allem besser voneinander und miteinander (Peergroup-Learning)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</a:rPr>
              <a:t>in den Lernbüros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Lernbüro-Kopplung Jg. 5-6, 7-8</a:t>
            </a:r>
            <a:r>
              <a:rPr lang="de-DE" sz="2000" b="1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de-DE" sz="2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9-10 (Haaren 5-7, 8-10)</a:t>
            </a: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smtClean="0"/>
              <a:t>Besonderheiten des pädagogischen Konzepts</a:t>
            </a:r>
            <a:endParaRPr lang="de-DE" sz="2800" b="1"/>
          </a:p>
        </p:txBody>
      </p:sp>
    </p:spTree>
    <p:extLst>
      <p:ext uri="{BB962C8B-B14F-4D97-AF65-F5344CB8AC3E}">
        <p14:creationId xmlns:p14="http://schemas.microsoft.com/office/powerpoint/2010/main" val="109868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332656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Sprechen Sie mit uns</a:t>
            </a:r>
            <a:endParaRPr lang="de-DE" sz="2800" b="1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86942"/>
              </p:ext>
            </p:extLst>
          </p:nvPr>
        </p:nvGraphicFramePr>
        <p:xfrm>
          <a:off x="899592" y="1124744"/>
          <a:ext cx="7200800" cy="448010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284543">
                  <a:extLst>
                    <a:ext uri="{9D8B030D-6E8A-4147-A177-3AD203B41FA5}">
                      <a16:colId xmlns:a16="http://schemas.microsoft.com/office/drawing/2014/main" val="54790067"/>
                    </a:ext>
                  </a:extLst>
                </a:gridCol>
                <a:gridCol w="3916257">
                  <a:extLst>
                    <a:ext uri="{9D8B030D-6E8A-4147-A177-3AD203B41FA5}">
                      <a16:colId xmlns:a16="http://schemas.microsoft.com/office/drawing/2014/main" val="697258682"/>
                    </a:ext>
                  </a:extLst>
                </a:gridCol>
              </a:tblGrid>
              <a:tr h="23656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400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2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Vielen </a:t>
                      </a:r>
                      <a:r>
                        <a:rPr kumimoji="0" lang="de-DE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Dank </a:t>
                      </a:r>
                      <a:r>
                        <a:rPr kumimoji="0" lang="de-DE" sz="24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für Ihren </a:t>
                      </a:r>
                      <a:r>
                        <a:rPr kumimoji="0" lang="de-DE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Besuch</a:t>
                      </a:r>
                    </a:p>
                    <a:p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 smtClean="0"/>
                        <a:t>sekretariat@gesamtschule-heinsberg.de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40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b="1" dirty="0" smtClean="0"/>
                        <a:t>02452 - 15 71 71 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068006"/>
                  </a:ext>
                </a:extLst>
              </a:tr>
              <a:tr h="21144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Rufen Sie uns an oder schreiben Sie uns, wenn Sie Fragen haben.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654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76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pPr algn="l"/>
            <a:r>
              <a:rPr lang="de-DE" sz="3600" b="1" cap="none" smtClean="0">
                <a:latin typeface="+mn-lt"/>
              </a:rPr>
              <a:t>Unser Farbkonzept</a:t>
            </a:r>
            <a:endParaRPr lang="de-DE" sz="3600" b="1" cap="none" dirty="0">
              <a:latin typeface="+mn-lt"/>
            </a:endParaRPr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539552" y="1124744"/>
            <a:ext cx="8208912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r>
              <a:rPr lang="de-DE" sz="2800" b="1" dirty="0">
                <a:latin typeface="+mn-lt"/>
              </a:rPr>
              <a:t>Die Klassen werden einer Farbe zugeordnet:</a:t>
            </a: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  <a:sym typeface="Wingdings" pitchFamily="2" charset="2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r>
              <a:rPr lang="de-DE" sz="2800" b="1" dirty="0" smtClean="0">
                <a:latin typeface="+mn-lt"/>
                <a:sym typeface="Wingdings" pitchFamily="2" charset="2"/>
              </a:rPr>
              <a:t>Räume</a:t>
            </a:r>
            <a:r>
              <a:rPr lang="de-DE" sz="2800" b="1" dirty="0">
                <a:latin typeface="+mn-lt"/>
                <a:sym typeface="Wingdings" pitchFamily="2" charset="2"/>
              </a:rPr>
              <a:t>, </a:t>
            </a:r>
            <a:r>
              <a:rPr lang="de-DE" sz="2800" b="1" dirty="0" smtClean="0">
                <a:latin typeface="+mn-lt"/>
                <a:sym typeface="Wingdings" pitchFamily="2" charset="2"/>
              </a:rPr>
              <a:t>Stühle, Klassenbücher</a:t>
            </a:r>
            <a:r>
              <a:rPr lang="de-DE" sz="2800" b="1" dirty="0">
                <a:latin typeface="+mn-lt"/>
                <a:sym typeface="Wingdings" pitchFamily="2" charset="2"/>
              </a:rPr>
              <a:t> </a:t>
            </a:r>
            <a:r>
              <a:rPr lang="de-DE" sz="2800" b="1" dirty="0" smtClean="0">
                <a:latin typeface="+mn-lt"/>
                <a:sym typeface="Wingdings" pitchFamily="2" charset="2"/>
              </a:rPr>
              <a:t>. </a:t>
            </a:r>
            <a:r>
              <a:rPr lang="de-DE" sz="2800" b="1" dirty="0">
                <a:latin typeface="+mn-lt"/>
                <a:sym typeface="Wingdings" pitchFamily="2" charset="2"/>
              </a:rPr>
              <a:t>. . etc.</a:t>
            </a: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>
              <a:latin typeface="+mn-lt"/>
            </a:endParaRPr>
          </a:p>
          <a:p>
            <a:pPr algn="l">
              <a:buClr>
                <a:schemeClr val="tx2"/>
              </a:buClr>
            </a:pPr>
            <a:endParaRPr lang="de-DE" sz="2800" b="1" dirty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marL="457200" indent="-457200" algn="l">
              <a:buClr>
                <a:schemeClr val="tx2"/>
              </a:buClr>
              <a:buFont typeface="Wingdings" pitchFamily="2" charset="2"/>
              <a:buChar char="§"/>
            </a:pPr>
            <a:endParaRPr lang="de-DE" sz="2800" b="1" dirty="0" smtClean="0">
              <a:latin typeface="+mn-lt"/>
            </a:endParaRPr>
          </a:p>
          <a:p>
            <a:pPr algn="l">
              <a:buClr>
                <a:schemeClr val="tx2"/>
              </a:buClr>
            </a:pPr>
            <a:endParaRPr lang="de-DE" sz="2800" b="1" dirty="0" smtClean="0">
              <a:latin typeface="+mn-lt"/>
            </a:endParaRPr>
          </a:p>
          <a:p>
            <a:pPr algn="l">
              <a:buClr>
                <a:schemeClr val="tx2"/>
              </a:buClr>
            </a:pPr>
            <a:endParaRPr lang="de-DE" sz="2800" b="1" dirty="0">
              <a:latin typeface="+mn-lt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289282"/>
              </p:ext>
            </p:extLst>
          </p:nvPr>
        </p:nvGraphicFramePr>
        <p:xfrm>
          <a:off x="1043608" y="3068959"/>
          <a:ext cx="6336704" cy="2863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173">
                <a:tc>
                  <a:txBody>
                    <a:bodyPr/>
                    <a:lstStyle/>
                    <a:p>
                      <a:r>
                        <a:rPr lang="de-DE" smtClean="0"/>
                        <a:t>Oberbruch</a:t>
                      </a:r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Haaren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123">
                <a:tc>
                  <a:txBody>
                    <a:bodyPr/>
                    <a:lstStyle/>
                    <a:p>
                      <a:pPr algn="l">
                        <a:buClr>
                          <a:schemeClr val="tx2"/>
                        </a:buClr>
                      </a:pPr>
                      <a:r>
                        <a:rPr lang="de-DE" sz="1800" b="1" dirty="0" smtClean="0">
                          <a:solidFill>
                            <a:srgbClr val="FF0000"/>
                          </a:solidFill>
                          <a:latin typeface="+mn-lt"/>
                          <a:sym typeface="Wingdings" pitchFamily="2" charset="2"/>
                        </a:rPr>
                        <a:t>alle A-Klassen: rot</a:t>
                      </a:r>
                    </a:p>
                    <a:p>
                      <a:pPr algn="l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117000"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  <a:latin typeface="+mn-lt"/>
                          <a:sym typeface="Wingdings" pitchFamily="2" charset="2"/>
                        </a:rPr>
                        <a:t>alle B-Klassen: </a:t>
                      </a:r>
                      <a:r>
                        <a:rPr lang="de-DE" sz="1800" b="1" dirty="0" smtClean="0">
                          <a:solidFill>
                            <a:srgbClr val="FFCC00"/>
                          </a:solidFill>
                          <a:latin typeface="+mn-lt"/>
                          <a:sym typeface="Wingdings" pitchFamily="2" charset="2"/>
                        </a:rPr>
                        <a:t>gelb</a:t>
                      </a:r>
                    </a:p>
                    <a:p>
                      <a:pPr algn="l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117000"/>
                      </a:pPr>
                      <a:r>
                        <a:rPr lang="de-DE" sz="1800" b="1" dirty="0" smtClean="0">
                          <a:solidFill>
                            <a:srgbClr val="00B050"/>
                          </a:solidFill>
                          <a:latin typeface="+mn-lt"/>
                          <a:sym typeface="Wingdings" pitchFamily="2" charset="2"/>
                        </a:rPr>
                        <a:t>alle C-Klassen: grün</a:t>
                      </a:r>
                    </a:p>
                    <a:p>
                      <a:pPr algn="l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117000"/>
                      </a:pPr>
                      <a:r>
                        <a:rPr lang="de-DE" sz="1800" b="1" dirty="0" smtClean="0">
                          <a:solidFill>
                            <a:srgbClr val="0070C0"/>
                          </a:solidFill>
                          <a:latin typeface="+mn-lt"/>
                          <a:sym typeface="Wingdings" pitchFamily="2" charset="2"/>
                        </a:rPr>
                        <a:t>alle D-Klassen: blau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alle .1-Klassen: hellgrün</a:t>
                      </a:r>
                    </a:p>
                    <a:p>
                      <a:r>
                        <a:rPr lang="de-DE" b="1" dirty="0" smtClean="0"/>
                        <a:t>alle .2-Klassen: hellblau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1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263078" y="386008"/>
            <a:ext cx="76932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ea typeface="+mj-ea"/>
                <a:cs typeface="+mj-cs"/>
              </a:rPr>
              <a:t>Stundenraster Oberbruch	</a:t>
            </a:r>
          </a:p>
          <a:p>
            <a:pPr algn="ctr"/>
            <a:endParaRPr lang="de-DE" sz="3200" b="1" dirty="0" smtClean="0">
              <a:ea typeface="+mj-ea"/>
              <a:cs typeface="+mj-cs"/>
            </a:endParaRPr>
          </a:p>
          <a:p>
            <a:pPr algn="ctr"/>
            <a:r>
              <a:rPr lang="de-DE" sz="3200" b="1" dirty="0" smtClean="0">
                <a:ea typeface="+mj-ea"/>
                <a:cs typeface="+mj-cs"/>
              </a:rPr>
              <a:t>Unterrichtsbeginn 08.05 Uhr</a:t>
            </a:r>
          </a:p>
          <a:p>
            <a:pPr algn="ctr"/>
            <a:endParaRPr lang="de-DE" sz="3200" b="1" dirty="0">
              <a:ea typeface="+mj-ea"/>
              <a:cs typeface="+mj-cs"/>
            </a:endParaRPr>
          </a:p>
          <a:p>
            <a:pPr algn="ctr"/>
            <a:r>
              <a:rPr lang="de-DE" sz="3200" b="1" dirty="0" smtClean="0">
                <a:ea typeface="+mj-ea"/>
                <a:cs typeface="+mj-cs"/>
              </a:rPr>
              <a:t>Unterrichtsende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de-DE" sz="3200" b="1" dirty="0" smtClean="0">
                <a:ea typeface="+mj-ea"/>
                <a:cs typeface="+mj-cs"/>
              </a:rPr>
              <a:t>langer Tag: 15.30 Uhr</a:t>
            </a:r>
          </a:p>
          <a:p>
            <a:pPr algn="ctr"/>
            <a:r>
              <a:rPr lang="de-DE" sz="3200" b="1" dirty="0">
                <a:ea typeface="+mj-ea"/>
                <a:cs typeface="+mj-cs"/>
              </a:rPr>
              <a:t> </a:t>
            </a:r>
            <a:r>
              <a:rPr lang="de-DE" sz="3200" b="1" dirty="0" smtClean="0">
                <a:ea typeface="+mj-ea"/>
                <a:cs typeface="+mj-cs"/>
              </a:rPr>
              <a:t>    max. 3 Tage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de-DE" sz="3200" b="1" dirty="0" smtClean="0">
              <a:ea typeface="+mj-ea"/>
              <a:cs typeface="+mj-cs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de-DE" sz="3200" b="1" dirty="0" smtClean="0">
                <a:ea typeface="+mj-ea"/>
                <a:cs typeface="+mj-cs"/>
              </a:rPr>
              <a:t>kurzer Tag: 13.00 / 13.45 Uhr</a:t>
            </a:r>
            <a:endParaRPr lang="de-DE" sz="32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6560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76932"/>
            <a:ext cx="5112568" cy="63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7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8064896" cy="4893647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tx1"/>
                </a:solidFill>
              </a:rPr>
              <a:t>Schülerbeförderung: Bei mehr als 3,5 km Entfernung Anträge im Sekretariat auf Fahrkarte möglich</a:t>
            </a:r>
            <a:r>
              <a:rPr lang="de-DE" sz="2400" b="1" dirty="0">
                <a:solidFill>
                  <a:schemeClr val="tx1"/>
                </a:solidFill>
              </a:rPr>
              <a:t>, Linienverkehr der West: https://www.west-verkehr.de/index.php/de/fahrplan</a:t>
            </a:r>
            <a:endParaRPr lang="de-DE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tx1"/>
                </a:solidFill>
              </a:rPr>
              <a:t>Mensa (Preise 3,50 und 4,50 €)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tx1"/>
                </a:solidFill>
              </a:rPr>
              <a:t>Oberbruch = Anmeldung und Taschengeldkonto (mit goldenem Chip, beide Elternteile), Registrierung der Karten </a:t>
            </a:r>
            <a:r>
              <a:rPr lang="de-DE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am Kennenlern-Nachmittag</a:t>
            </a:r>
            <a:r>
              <a:rPr lang="de-DE" sz="2400" b="1" dirty="0" smtClean="0">
                <a:solidFill>
                  <a:schemeClr val="tx1"/>
                </a:solidFill>
              </a:rPr>
              <a:t>, Di </a:t>
            </a:r>
            <a:r>
              <a:rPr lang="de-DE" sz="2400" b="1" dirty="0" smtClean="0">
                <a:solidFill>
                  <a:schemeClr val="tx1"/>
                </a:solidFill>
              </a:rPr>
              <a:t>24</a:t>
            </a:r>
            <a:r>
              <a:rPr lang="de-DE" sz="2400" b="1" dirty="0" smtClean="0">
                <a:solidFill>
                  <a:schemeClr val="tx1"/>
                </a:solidFill>
              </a:rPr>
              <a:t>.06.2025, </a:t>
            </a:r>
            <a:r>
              <a:rPr lang="de-DE" sz="2400" b="1" dirty="0" smtClean="0">
                <a:solidFill>
                  <a:schemeClr val="tx1"/>
                </a:solidFill>
              </a:rPr>
              <a:t>17.00 -19.00 Uhr, möglich; (erst dann können </a:t>
            </a:r>
            <a:r>
              <a:rPr lang="de-DE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Buchungen  am Terminal in der Aula in Oberbruch</a:t>
            </a:r>
            <a:r>
              <a:rPr lang="de-DE" sz="2400" b="1" dirty="0" smtClean="0">
                <a:solidFill>
                  <a:schemeClr val="tx1"/>
                </a:solidFill>
              </a:rPr>
              <a:t> erfolgen)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smtClean="0"/>
              <a:t>Informationen vor dem neuen Schuljahr</a:t>
            </a:r>
            <a:endParaRPr lang="de-DE" sz="3600" b="1"/>
          </a:p>
        </p:txBody>
      </p:sp>
    </p:spTree>
    <p:extLst>
      <p:ext uri="{BB962C8B-B14F-4D97-AF65-F5344CB8AC3E}">
        <p14:creationId xmlns:p14="http://schemas.microsoft.com/office/powerpoint/2010/main" val="429372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1196752"/>
            <a:ext cx="8064896" cy="513986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de-DE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rgbClr val="FF0000"/>
                </a:solidFill>
              </a:rPr>
              <a:t>MUSS:</a:t>
            </a:r>
            <a:r>
              <a:rPr lang="de-DE" sz="2400" b="1" dirty="0" smtClean="0">
                <a:solidFill>
                  <a:schemeClr val="tx1"/>
                </a:solidFill>
              </a:rPr>
              <a:t> Elterneigenanteil (34,- €) + Materialkosten (36, -€)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400" b="1" dirty="0" smtClean="0">
                <a:solidFill>
                  <a:schemeClr val="tx1"/>
                </a:solidFill>
              </a:rPr>
              <a:t>insgesamt </a:t>
            </a:r>
            <a:r>
              <a:rPr lang="de-DE" sz="2400" b="1" dirty="0">
                <a:solidFill>
                  <a:srgbClr val="FF0000"/>
                </a:solidFill>
              </a:rPr>
              <a:t>7</a:t>
            </a:r>
            <a:r>
              <a:rPr lang="de-DE" sz="2400" b="1" dirty="0" smtClean="0">
                <a:solidFill>
                  <a:srgbClr val="FF0000"/>
                </a:solidFill>
              </a:rPr>
              <a:t>0,- € </a:t>
            </a:r>
            <a:r>
              <a:rPr lang="de-DE" sz="2000" b="1" dirty="0" smtClean="0">
                <a:solidFill>
                  <a:srgbClr val="FF0000"/>
                </a:solidFill>
              </a:rPr>
              <a:t>bis </a:t>
            </a:r>
            <a:r>
              <a:rPr lang="de-DE" sz="2000" b="1" dirty="0" smtClean="0">
                <a:solidFill>
                  <a:srgbClr val="FF0000"/>
                </a:solidFill>
              </a:rPr>
              <a:t>03.06.2025 </a:t>
            </a:r>
            <a:r>
              <a:rPr lang="de-DE" sz="2000" b="1" dirty="0" smtClean="0">
                <a:solidFill>
                  <a:srgbClr val="FF0000"/>
                </a:solidFill>
              </a:rPr>
              <a:t>auf Schulkonto</a:t>
            </a:r>
            <a:endParaRPr lang="de-DE" sz="2000" b="1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DE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chemeClr val="tx1"/>
                </a:solidFill>
              </a:rPr>
              <a:t>Schließfächer </a:t>
            </a:r>
            <a:r>
              <a:rPr lang="de-DE" sz="2400" b="1" dirty="0">
                <a:solidFill>
                  <a:schemeClr val="tx1"/>
                </a:solidFill>
              </a:rPr>
              <a:t>von ASTRA mit </a:t>
            </a:r>
            <a:r>
              <a:rPr lang="de-DE" sz="2400" b="1" dirty="0" smtClean="0">
                <a:solidFill>
                  <a:schemeClr val="tx1"/>
                </a:solidFill>
              </a:rPr>
              <a:t>Formular über das Sekretariat anmelden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b="1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b="1" dirty="0" smtClean="0">
                <a:solidFill>
                  <a:srgbClr val="FF0000"/>
                </a:solidFill>
              </a:rPr>
              <a:t>KANN: </a:t>
            </a:r>
            <a:r>
              <a:rPr lang="de-DE" sz="2400" b="1" dirty="0" smtClean="0">
                <a:solidFill>
                  <a:schemeClr val="tx1"/>
                </a:solidFill>
              </a:rPr>
              <a:t>Starterpaket des Fördervereins (</a:t>
            </a:r>
            <a:r>
              <a:rPr lang="de-DE" sz="2400" b="1" dirty="0" smtClean="0">
                <a:solidFill>
                  <a:srgbClr val="FF0000"/>
                </a:solidFill>
              </a:rPr>
              <a:t>50,- € </a:t>
            </a:r>
            <a:r>
              <a:rPr lang="de-DE" sz="2400" b="1" dirty="0" smtClean="0">
                <a:solidFill>
                  <a:schemeClr val="tx1"/>
                </a:solidFill>
              </a:rPr>
              <a:t>super günstig) </a:t>
            </a:r>
            <a:r>
              <a:rPr lang="de-DE" sz="2400" b="1" dirty="0" smtClean="0">
                <a:solidFill>
                  <a:srgbClr val="FFFF99"/>
                </a:solidFill>
              </a:rPr>
              <a:t>(hellgelbes Formular)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DE" sz="2000" b="1" dirty="0">
                <a:solidFill>
                  <a:srgbClr val="FF0000"/>
                </a:solidFill>
              </a:rPr>
              <a:t>bis </a:t>
            </a:r>
            <a:r>
              <a:rPr lang="de-DE" sz="2000" b="1" dirty="0" smtClean="0">
                <a:solidFill>
                  <a:srgbClr val="FF0000"/>
                </a:solidFill>
              </a:rPr>
              <a:t>11</a:t>
            </a:r>
            <a:r>
              <a:rPr lang="de-DE" sz="2000" b="1" dirty="0" smtClean="0">
                <a:solidFill>
                  <a:srgbClr val="FF0000"/>
                </a:solidFill>
              </a:rPr>
              <a:t>.07.2025 </a:t>
            </a:r>
            <a:r>
              <a:rPr lang="de-DE" sz="2000" b="1" dirty="0" smtClean="0">
                <a:solidFill>
                  <a:srgbClr val="FF0000"/>
                </a:solidFill>
              </a:rPr>
              <a:t>(letzter Schultag) auf Fördervereinskonto </a:t>
            </a:r>
          </a:p>
          <a:p>
            <a:pPr latinLnBrk="1"/>
            <a:endParaRPr lang="de-DE" dirty="0" smtClean="0"/>
          </a:p>
          <a:p>
            <a:pPr latinLnBrk="1"/>
            <a:r>
              <a:rPr lang="de-DE" dirty="0" smtClean="0"/>
              <a:t> </a:t>
            </a:r>
            <a:endParaRPr lang="de-D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3265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smtClean="0"/>
              <a:t>Informationen vor dem neuen Schuljahr</a:t>
            </a:r>
            <a:endParaRPr lang="de-DE" sz="3600" b="1"/>
          </a:p>
        </p:txBody>
      </p:sp>
    </p:spTree>
    <p:extLst>
      <p:ext uri="{BB962C8B-B14F-4D97-AF65-F5344CB8AC3E}">
        <p14:creationId xmlns:p14="http://schemas.microsoft.com/office/powerpoint/2010/main" val="362193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7"/>
    </mc:Choice>
    <mc:Fallback xmlns="">
      <p:transition spd="slow" advTm="666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4112"/>
            <a:ext cx="7633057" cy="657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8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24744"/>
            <a:ext cx="8820472" cy="452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9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pPr algn="l"/>
            <a:r>
              <a:rPr lang="de-DE" sz="3600" b="1" cap="none" dirty="0" smtClean="0">
                <a:latin typeface="+mn-lt"/>
              </a:rPr>
              <a:t>Eltern unterstützen</a:t>
            </a:r>
            <a:endParaRPr lang="de-DE" sz="3600" b="1" cap="none" dirty="0">
              <a:latin typeface="+mn-lt"/>
            </a:endParaRPr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539552" y="1124744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endParaRPr lang="de-DE" sz="2800" b="1" dirty="0" smtClean="0">
              <a:latin typeface="+mn-lt"/>
            </a:endParaRPr>
          </a:p>
          <a:p>
            <a:pPr algn="l">
              <a:lnSpc>
                <a:spcPct val="150000"/>
              </a:lnSpc>
            </a:pPr>
            <a:r>
              <a:rPr lang="de-DE" sz="2800" b="1" dirty="0" smtClean="0">
                <a:latin typeface="+mn-lt"/>
              </a:rPr>
              <a:t>Ihre Mithilfe kann uns sehr bereichern:</a:t>
            </a:r>
          </a:p>
          <a:p>
            <a:pPr marL="571500" indent="-571500" algn="l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b="1" dirty="0" smtClean="0">
                <a:latin typeface="+mn-lt"/>
              </a:rPr>
              <a:t>AG-Angebote (Oberbruch, mittwochs 14.00-15.30h)</a:t>
            </a:r>
          </a:p>
          <a:p>
            <a:pPr marL="571500" indent="-571500" algn="l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b="1" dirty="0" smtClean="0">
                <a:latin typeface="+mn-lt"/>
              </a:rPr>
              <a:t>Offene Mittags-Angebote (Oberbruch 13.00-14.00h)</a:t>
            </a:r>
          </a:p>
          <a:p>
            <a:pPr marL="571500" indent="-571500" algn="l">
              <a:lnSpc>
                <a:spcPct val="150000"/>
              </a:lnSpc>
              <a:buFont typeface="Arial" pitchFamily="34" charset="0"/>
              <a:buChar char="•"/>
            </a:pPr>
            <a:endParaRPr lang="de-DE" sz="2400" b="1" dirty="0">
              <a:latin typeface="+mn-lt"/>
            </a:endParaRPr>
          </a:p>
          <a:p>
            <a:pPr algn="l">
              <a:lnSpc>
                <a:spcPct val="150000"/>
              </a:lnSpc>
            </a:pPr>
            <a:r>
              <a:rPr lang="de-DE" sz="2800" b="1" dirty="0" smtClean="0">
                <a:latin typeface="+mn-lt"/>
              </a:rPr>
              <a:t>Treten Sie unserem Förderverein bei!</a:t>
            </a:r>
          </a:p>
          <a:p>
            <a:pPr algn="l">
              <a:lnSpc>
                <a:spcPct val="150000"/>
              </a:lnSpc>
            </a:pPr>
            <a:r>
              <a:rPr lang="de-DE" sz="2800" b="1" dirty="0" smtClean="0">
                <a:latin typeface="+mn-lt"/>
              </a:rPr>
              <a:t>www.gesamtschule-heinsberg.de/schulgemeinschaft/foerderverein</a:t>
            </a:r>
          </a:p>
        </p:txBody>
      </p:sp>
    </p:spTree>
    <p:extLst>
      <p:ext uri="{BB962C8B-B14F-4D97-AF65-F5344CB8AC3E}">
        <p14:creationId xmlns:p14="http://schemas.microsoft.com/office/powerpoint/2010/main" val="13472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TM01859861[[fn=Fachmesse]]</Template>
  <TotalTime>0</TotalTime>
  <Words>593</Words>
  <Application>Microsoft Office PowerPoint</Application>
  <PresentationFormat>Bildschirmpräsentation (4:3)</PresentationFormat>
  <Paragraphs>140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Candara</vt:lpstr>
      <vt:lpstr>Wingdings</vt:lpstr>
      <vt:lpstr>Tradeshow</vt:lpstr>
      <vt:lpstr>PowerPoint-Präsentation</vt:lpstr>
      <vt:lpstr>Unser Farbkonzept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Eltern unterstützen</vt:lpstr>
      <vt:lpstr>PowerPoint-Präsentation</vt:lpstr>
      <vt:lpstr> 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dl</dc:creator>
  <cp:lastModifiedBy>Eva Baumann-Blans</cp:lastModifiedBy>
  <cp:revision>125</cp:revision>
  <cp:lastPrinted>2023-05-05T06:23:52Z</cp:lastPrinted>
  <dcterms:created xsi:type="dcterms:W3CDTF">2014-05-26T18:44:17Z</dcterms:created>
  <dcterms:modified xsi:type="dcterms:W3CDTF">2025-05-05T08:24:28Z</dcterms:modified>
</cp:coreProperties>
</file>